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Arapey" panose="020B0604020202020204" charset="0"/>
      <p:regular r:id="rId15"/>
    </p:embeddedFont>
    <p:embeddedFont>
      <p:font typeface="Arapey Bold" panose="020B0604020202020204" charset="0"/>
      <p:regular r:id="rId16"/>
    </p:embeddedFont>
    <p:embeddedFont>
      <p:font typeface="Arial" panose="020B0604020202020204" pitchFamily="34" charset="0"/>
      <p:regular r:id="rId17"/>
    </p:embeddedFont>
    <p:embeddedFont>
      <p:font typeface="Arial Bold" panose="020B0704020202020204" pitchFamily="34" charset="0"/>
      <p:regular r:id="rId18"/>
      <p:bold r:id="rId19"/>
    </p:embeddedFont>
    <p:embeddedFont>
      <p:font typeface="Arimo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 Bold" panose="020B0604020202020204" charset="0"/>
      <p:regular r:id="rId25"/>
    </p:embeddedFont>
    <p:embeddedFont>
      <p:font typeface="Cooper BT Light" panose="020B0604020202020204" charset="0"/>
      <p:regular r:id="rId26"/>
    </p:embeddedFont>
    <p:embeddedFont>
      <p:font typeface="Copperplate Gothic 32 AB" panose="020B0604020202020204" charset="0"/>
      <p:regular r:id="rId27"/>
    </p:embeddedFont>
    <p:embeddedFont>
      <p:font typeface="Forum" panose="020B0604020202020204" charset="0"/>
      <p:regular r:id="rId28"/>
    </p:embeddedFont>
    <p:embeddedFont>
      <p:font typeface="Glacial Indifference Bold" panose="020B0604020202020204" charset="0"/>
      <p:regular r:id="rId29"/>
    </p:embeddedFont>
    <p:embeddedFont>
      <p:font typeface="League Spartan" panose="020B0604020202020204" charset="0"/>
      <p:regular r:id="rId30"/>
    </p:embeddedFont>
    <p:embeddedFont>
      <p:font typeface="Old Standar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917875" cy="5016305"/>
          </a:xfrm>
        </p:grpSpPr>
        <p:sp>
          <p:nvSpPr>
            <p:cNvPr id="3" name="Freeform 3"/>
            <p:cNvSpPr/>
            <p:nvPr/>
          </p:nvSpPr>
          <p:spPr>
            <a:xfrm>
              <a:off x="-1270" y="-5080"/>
              <a:ext cx="8986455" cy="5048055"/>
            </a:xfrm>
            <a:custGeom>
              <a:avLst/>
              <a:gdLst/>
              <a:ahLst/>
              <a:cxnLst/>
              <a:rect l="l" t="t" r="r" b="b"/>
              <a:pathLst>
                <a:path w="8986455" h="5048055">
                  <a:moveTo>
                    <a:pt x="5816876" y="4402344"/>
                  </a:moveTo>
                  <a:cubicBezTo>
                    <a:pt x="5660690" y="4798323"/>
                    <a:pt x="5008387" y="5048055"/>
                    <a:pt x="4261148" y="5017926"/>
                  </a:cubicBezTo>
                  <a:cubicBezTo>
                    <a:pt x="3593532" y="4983343"/>
                    <a:pt x="3036165" y="4649614"/>
                    <a:pt x="3014728" y="4264011"/>
                  </a:cubicBezTo>
                  <a:cubicBezTo>
                    <a:pt x="3005540" y="4053053"/>
                    <a:pt x="2922854" y="3857657"/>
                    <a:pt x="2693170" y="3688199"/>
                  </a:cubicBezTo>
                  <a:cubicBezTo>
                    <a:pt x="2380799" y="3456491"/>
                    <a:pt x="1961242" y="3338908"/>
                    <a:pt x="1443687" y="3331992"/>
                  </a:cubicBezTo>
                  <a:cubicBezTo>
                    <a:pt x="751572" y="3321617"/>
                    <a:pt x="221767" y="3088179"/>
                    <a:pt x="50269" y="2712951"/>
                  </a:cubicBezTo>
                  <a:cubicBezTo>
                    <a:pt x="22707" y="2652430"/>
                    <a:pt x="16582" y="2588451"/>
                    <a:pt x="1270" y="2526201"/>
                  </a:cubicBezTo>
                  <a:cubicBezTo>
                    <a:pt x="10457" y="2090452"/>
                    <a:pt x="629074" y="1730786"/>
                    <a:pt x="1388563" y="1723869"/>
                  </a:cubicBezTo>
                  <a:cubicBezTo>
                    <a:pt x="2148052" y="1716952"/>
                    <a:pt x="2834043" y="2061056"/>
                    <a:pt x="2858542" y="2508910"/>
                  </a:cubicBezTo>
                  <a:cubicBezTo>
                    <a:pt x="2883042" y="2956763"/>
                    <a:pt x="3262786" y="3240346"/>
                    <a:pt x="3942652" y="3370033"/>
                  </a:cubicBezTo>
                  <a:cubicBezTo>
                    <a:pt x="4108025" y="3401158"/>
                    <a:pt x="4291772" y="3409804"/>
                    <a:pt x="4466332" y="3414991"/>
                  </a:cubicBezTo>
                  <a:cubicBezTo>
                    <a:pt x="5378945" y="3439200"/>
                    <a:pt x="6012873" y="3900886"/>
                    <a:pt x="5816876" y="4402344"/>
                  </a:cubicBezTo>
                  <a:close/>
                  <a:moveTo>
                    <a:pt x="4509207" y="1613202"/>
                  </a:moveTo>
                  <a:cubicBezTo>
                    <a:pt x="5026762" y="1620119"/>
                    <a:pt x="5446319" y="1737702"/>
                    <a:pt x="5761752" y="1969410"/>
                  </a:cubicBezTo>
                  <a:cubicBezTo>
                    <a:pt x="5988374" y="2138868"/>
                    <a:pt x="6071060" y="2334264"/>
                    <a:pt x="6083310" y="2545222"/>
                  </a:cubicBezTo>
                  <a:cubicBezTo>
                    <a:pt x="6104747" y="2930825"/>
                    <a:pt x="6662114" y="3264554"/>
                    <a:pt x="7326667" y="3299137"/>
                  </a:cubicBezTo>
                  <a:cubicBezTo>
                    <a:pt x="8073907" y="3338908"/>
                    <a:pt x="8726210" y="3079534"/>
                    <a:pt x="8882395" y="2683555"/>
                  </a:cubicBezTo>
                  <a:cubicBezTo>
                    <a:pt x="8986455" y="2182098"/>
                    <a:pt x="8444464" y="1720411"/>
                    <a:pt x="7534914" y="1696202"/>
                  </a:cubicBezTo>
                  <a:cubicBezTo>
                    <a:pt x="7357292" y="1691015"/>
                    <a:pt x="7173545" y="1682369"/>
                    <a:pt x="7008172" y="1651244"/>
                  </a:cubicBezTo>
                  <a:cubicBezTo>
                    <a:pt x="6328306" y="1521557"/>
                    <a:pt x="5951624" y="1237974"/>
                    <a:pt x="5927125" y="790120"/>
                  </a:cubicBezTo>
                  <a:cubicBezTo>
                    <a:pt x="5902625" y="342267"/>
                    <a:pt x="5259509" y="0"/>
                    <a:pt x="4454082" y="5080"/>
                  </a:cubicBezTo>
                  <a:cubicBezTo>
                    <a:pt x="3697656" y="11997"/>
                    <a:pt x="3079039" y="373392"/>
                    <a:pt x="3066789" y="807412"/>
                  </a:cubicBezTo>
                  <a:cubicBezTo>
                    <a:pt x="3085164" y="869662"/>
                    <a:pt x="3088227" y="933641"/>
                    <a:pt x="3115789" y="994162"/>
                  </a:cubicBezTo>
                  <a:cubicBezTo>
                    <a:pt x="3287286" y="1369390"/>
                    <a:pt x="3817091" y="1602828"/>
                    <a:pt x="4509207" y="1613202"/>
                  </a:cubicBezTo>
                  <a:close/>
                  <a:moveTo>
                    <a:pt x="7534914" y="3414991"/>
                  </a:moveTo>
                  <a:cubicBezTo>
                    <a:pt x="7357292" y="3409804"/>
                    <a:pt x="7173545" y="3401158"/>
                    <a:pt x="7008172" y="3370033"/>
                  </a:cubicBezTo>
                  <a:cubicBezTo>
                    <a:pt x="6328307" y="3240346"/>
                    <a:pt x="5951624" y="2956763"/>
                    <a:pt x="5927125" y="2508910"/>
                  </a:cubicBezTo>
                  <a:cubicBezTo>
                    <a:pt x="5911812" y="2223597"/>
                    <a:pt x="5645379" y="1979785"/>
                    <a:pt x="5244196" y="1843181"/>
                  </a:cubicBezTo>
                  <a:cubicBezTo>
                    <a:pt x="5026762" y="1758452"/>
                    <a:pt x="4760328" y="1704848"/>
                    <a:pt x="4466332" y="1696202"/>
                  </a:cubicBezTo>
                  <a:cubicBezTo>
                    <a:pt x="4291772" y="1691015"/>
                    <a:pt x="4108025" y="1682369"/>
                    <a:pt x="3942652" y="1651244"/>
                  </a:cubicBezTo>
                  <a:cubicBezTo>
                    <a:pt x="3262787" y="1521557"/>
                    <a:pt x="2883042" y="1237974"/>
                    <a:pt x="2858542" y="790120"/>
                  </a:cubicBezTo>
                  <a:cubicBezTo>
                    <a:pt x="2834043" y="342267"/>
                    <a:pt x="2148052" y="0"/>
                    <a:pt x="1388563" y="5080"/>
                  </a:cubicBezTo>
                  <a:cubicBezTo>
                    <a:pt x="629074" y="11997"/>
                    <a:pt x="10457" y="373392"/>
                    <a:pt x="1270" y="807412"/>
                  </a:cubicBezTo>
                  <a:cubicBezTo>
                    <a:pt x="16582" y="869662"/>
                    <a:pt x="22707" y="933641"/>
                    <a:pt x="50269" y="994162"/>
                  </a:cubicBezTo>
                  <a:cubicBezTo>
                    <a:pt x="221767" y="1369390"/>
                    <a:pt x="751572" y="1602828"/>
                    <a:pt x="1443687" y="1613202"/>
                  </a:cubicBezTo>
                  <a:cubicBezTo>
                    <a:pt x="1961243" y="1620119"/>
                    <a:pt x="2380799" y="1737702"/>
                    <a:pt x="2693170" y="1969410"/>
                  </a:cubicBezTo>
                  <a:cubicBezTo>
                    <a:pt x="2922854" y="2138868"/>
                    <a:pt x="3005540" y="2334264"/>
                    <a:pt x="3014728" y="2545222"/>
                  </a:cubicBezTo>
                  <a:cubicBezTo>
                    <a:pt x="3030040" y="2814971"/>
                    <a:pt x="3308724" y="3060513"/>
                    <a:pt x="3703781" y="3193658"/>
                  </a:cubicBezTo>
                  <a:cubicBezTo>
                    <a:pt x="3930403" y="3278388"/>
                    <a:pt x="4202961" y="3326804"/>
                    <a:pt x="4509207" y="3331991"/>
                  </a:cubicBezTo>
                  <a:cubicBezTo>
                    <a:pt x="5026762" y="3338908"/>
                    <a:pt x="5446319" y="3456491"/>
                    <a:pt x="5761752" y="3688199"/>
                  </a:cubicBezTo>
                  <a:cubicBezTo>
                    <a:pt x="5988374" y="3857657"/>
                    <a:pt x="6071060" y="4053053"/>
                    <a:pt x="6083310" y="4264011"/>
                  </a:cubicBezTo>
                  <a:cubicBezTo>
                    <a:pt x="6104747" y="4649614"/>
                    <a:pt x="6662114" y="4983343"/>
                    <a:pt x="7326667" y="5017926"/>
                  </a:cubicBezTo>
                  <a:cubicBezTo>
                    <a:pt x="8073907" y="5048055"/>
                    <a:pt x="8726210" y="4798323"/>
                    <a:pt x="8882395" y="4402344"/>
                  </a:cubicBezTo>
                  <a:cubicBezTo>
                    <a:pt x="8986455" y="3900886"/>
                    <a:pt x="8444465" y="3439200"/>
                    <a:pt x="7534914" y="3414991"/>
                  </a:cubicBezTo>
                  <a:close/>
                  <a:moveTo>
                    <a:pt x="7473665" y="1613202"/>
                  </a:moveTo>
                  <a:cubicBezTo>
                    <a:pt x="7476728" y="1613202"/>
                    <a:pt x="7476728" y="1613202"/>
                    <a:pt x="7479790" y="1613202"/>
                  </a:cubicBezTo>
                  <a:cubicBezTo>
                    <a:pt x="8266841" y="1608015"/>
                    <a:pt x="8897708" y="1241432"/>
                    <a:pt x="8888521" y="797037"/>
                  </a:cubicBezTo>
                  <a:cubicBezTo>
                    <a:pt x="8882395" y="359559"/>
                    <a:pt x="8236217" y="3810"/>
                    <a:pt x="7452228" y="5080"/>
                  </a:cubicBezTo>
                  <a:cubicBezTo>
                    <a:pt x="6674364" y="8538"/>
                    <a:pt x="6034310" y="364746"/>
                    <a:pt x="6037373" y="809141"/>
                  </a:cubicBezTo>
                  <a:cubicBezTo>
                    <a:pt x="6040435" y="1253536"/>
                    <a:pt x="6692738" y="1618390"/>
                    <a:pt x="7473665" y="1613202"/>
                  </a:cubicBezTo>
                  <a:close/>
                  <a:moveTo>
                    <a:pt x="1416125" y="3414991"/>
                  </a:moveTo>
                  <a:cubicBezTo>
                    <a:pt x="638261" y="3416721"/>
                    <a:pt x="0" y="3771199"/>
                    <a:pt x="1270" y="4217324"/>
                  </a:cubicBezTo>
                  <a:cubicBezTo>
                    <a:pt x="4332" y="4663448"/>
                    <a:pt x="653573" y="5025195"/>
                    <a:pt x="1437562" y="5022655"/>
                  </a:cubicBezTo>
                  <a:cubicBezTo>
                    <a:pt x="2227676" y="5017926"/>
                    <a:pt x="2861605" y="4653073"/>
                    <a:pt x="2852418" y="4206948"/>
                  </a:cubicBezTo>
                  <a:cubicBezTo>
                    <a:pt x="2846293" y="3767741"/>
                    <a:pt x="2200114" y="3411533"/>
                    <a:pt x="1416125" y="3414991"/>
                  </a:cubicBezTo>
                  <a:close/>
                </a:path>
              </a:pathLst>
            </a:custGeom>
            <a:blipFill>
              <a:blip r:embed="rId2"/>
              <a:stretch>
                <a:fillRect t="-38865" r="-268" b="-3886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56760" y="6911953"/>
            <a:ext cx="16802540" cy="3123819"/>
            <a:chOff x="0" y="0"/>
            <a:chExt cx="4425360" cy="8227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25361" cy="822734"/>
            </a:xfrm>
            <a:custGeom>
              <a:avLst/>
              <a:gdLst/>
              <a:ahLst/>
              <a:cxnLst/>
              <a:rect l="l" t="t" r="r" b="b"/>
              <a:pathLst>
                <a:path w="4425361" h="822734">
                  <a:moveTo>
                    <a:pt x="0" y="0"/>
                  </a:moveTo>
                  <a:lnTo>
                    <a:pt x="4425361" y="0"/>
                  </a:lnTo>
                  <a:lnTo>
                    <a:pt x="4425361" y="822734"/>
                  </a:lnTo>
                  <a:lnTo>
                    <a:pt x="0" y="822734"/>
                  </a:lnTo>
                  <a:close/>
                </a:path>
              </a:pathLst>
            </a:custGeom>
            <a:solidFill>
              <a:srgbClr val="D8D2CD">
                <a:alpha val="8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25360" cy="860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3244" y="8144107"/>
            <a:ext cx="12864112" cy="189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 spc="204">
                <a:solidFill>
                  <a:srgbClr val="302019"/>
                </a:solidFill>
                <a:latin typeface="Arial Bold"/>
              </a:rPr>
              <a:t>Name: Ishani Bhowmick</a:t>
            </a:r>
          </a:p>
          <a:p>
            <a:pPr algn="l">
              <a:lnSpc>
                <a:spcPts val="2879"/>
              </a:lnSpc>
            </a:pPr>
            <a:r>
              <a:rPr lang="en-US" sz="3000" spc="204">
                <a:solidFill>
                  <a:srgbClr val="302019"/>
                </a:solidFill>
                <a:latin typeface="Arial Bold"/>
              </a:rPr>
              <a:t>Roll: 34230921007</a:t>
            </a:r>
          </a:p>
          <a:p>
            <a:pPr algn="l">
              <a:lnSpc>
                <a:spcPts val="2879"/>
              </a:lnSpc>
            </a:pPr>
            <a:r>
              <a:rPr lang="en-US" sz="3000" spc="204">
                <a:solidFill>
                  <a:srgbClr val="302019"/>
                </a:solidFill>
                <a:latin typeface="Arial Bold"/>
              </a:rPr>
              <a:t>Dept: CSE (IOT &amp; CYS including BCT)</a:t>
            </a:r>
          </a:p>
          <a:p>
            <a:pPr algn="l">
              <a:lnSpc>
                <a:spcPts val="2879"/>
              </a:lnSpc>
            </a:pPr>
            <a:r>
              <a:rPr lang="en-US" sz="3000" spc="204">
                <a:solidFill>
                  <a:srgbClr val="302019"/>
                </a:solidFill>
                <a:latin typeface="Arial Bold"/>
              </a:rPr>
              <a:t>Paper: Software Engineering</a:t>
            </a:r>
          </a:p>
          <a:p>
            <a:pPr algn="l">
              <a:lnSpc>
                <a:spcPts val="2879"/>
              </a:lnSpc>
            </a:pPr>
            <a:r>
              <a:rPr lang="en-US" sz="3000" spc="204">
                <a:solidFill>
                  <a:srgbClr val="302019"/>
                </a:solidFill>
                <a:latin typeface="Arial Bold"/>
              </a:rPr>
              <a:t>Paper Code: PECICB601D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244" y="7221325"/>
            <a:ext cx="17092055" cy="913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6750">
                <a:solidFill>
                  <a:srgbClr val="412C22"/>
                </a:solidFill>
                <a:latin typeface="League Spartan"/>
              </a:rPr>
              <a:t>Online Library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white surface with scratches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 descr="A black background with a black square  Description automatically generated with medium confidence"/>
          <p:cNvSpPr/>
          <p:nvPr/>
        </p:nvSpPr>
        <p:spPr>
          <a:xfrm>
            <a:off x="-150727" y="9258300"/>
            <a:ext cx="18438452" cy="740014"/>
          </a:xfrm>
          <a:custGeom>
            <a:avLst/>
            <a:gdLst/>
            <a:ahLst/>
            <a:cxnLst/>
            <a:rect l="l" t="t" r="r" b="b"/>
            <a:pathLst>
              <a:path w="18438452" h="740014">
                <a:moveTo>
                  <a:pt x="0" y="0"/>
                </a:moveTo>
                <a:lnTo>
                  <a:pt x="18438451" y="0"/>
                </a:lnTo>
                <a:lnTo>
                  <a:pt x="18438451" y="740014"/>
                </a:lnTo>
                <a:lnTo>
                  <a:pt x="0" y="74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00802" b="-119083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1567" y="3352720"/>
            <a:ext cx="1455355" cy="1447417"/>
          </a:xfrm>
          <a:custGeom>
            <a:avLst/>
            <a:gdLst/>
            <a:ahLst/>
            <a:cxnLst/>
            <a:rect l="l" t="t" r="r" b="b"/>
            <a:pathLst>
              <a:path w="1455355" h="1447417">
                <a:moveTo>
                  <a:pt x="0" y="0"/>
                </a:moveTo>
                <a:lnTo>
                  <a:pt x="1455356" y="0"/>
                </a:lnTo>
                <a:lnTo>
                  <a:pt x="1455356" y="1447417"/>
                </a:lnTo>
                <a:lnTo>
                  <a:pt x="0" y="1447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73696" y="3352720"/>
            <a:ext cx="1468781" cy="1447417"/>
          </a:xfrm>
          <a:custGeom>
            <a:avLst/>
            <a:gdLst/>
            <a:ahLst/>
            <a:cxnLst/>
            <a:rect l="l" t="t" r="r" b="b"/>
            <a:pathLst>
              <a:path w="1468781" h="1447417">
                <a:moveTo>
                  <a:pt x="0" y="0"/>
                </a:moveTo>
                <a:lnTo>
                  <a:pt x="1468781" y="0"/>
                </a:lnTo>
                <a:lnTo>
                  <a:pt x="1468781" y="1447417"/>
                </a:lnTo>
                <a:lnTo>
                  <a:pt x="0" y="1447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14307" y="3352720"/>
            <a:ext cx="1447529" cy="1447529"/>
          </a:xfrm>
          <a:custGeom>
            <a:avLst/>
            <a:gdLst/>
            <a:ahLst/>
            <a:cxnLst/>
            <a:rect l="l" t="t" r="r" b="b"/>
            <a:pathLst>
              <a:path w="1447529" h="1447529">
                <a:moveTo>
                  <a:pt x="0" y="0"/>
                </a:moveTo>
                <a:lnTo>
                  <a:pt x="1447529" y="0"/>
                </a:lnTo>
                <a:lnTo>
                  <a:pt x="1447529" y="1447529"/>
                </a:lnTo>
                <a:lnTo>
                  <a:pt x="0" y="1447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15" y="1009650"/>
            <a:ext cx="16303569" cy="85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4"/>
              </a:lnSpc>
            </a:pPr>
            <a:r>
              <a:rPr lang="en-US" sz="5500">
                <a:solidFill>
                  <a:srgbClr val="191818"/>
                </a:solidFill>
                <a:latin typeface="League Spartan"/>
              </a:rPr>
              <a:t>Benefits of Implementing the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1568" y="5420818"/>
            <a:ext cx="5402128" cy="55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250">
                <a:solidFill>
                  <a:srgbClr val="191818"/>
                </a:solidFill>
                <a:latin typeface="Arial"/>
              </a:rPr>
              <a:t>Automated management processes streamline operations, saving time and effort for library staff and users.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3335" y="5422104"/>
            <a:ext cx="5170326" cy="55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250">
                <a:solidFill>
                  <a:srgbClr val="191818"/>
                </a:solidFill>
                <a:latin typeface="Arial"/>
              </a:rPr>
              <a:t>The system facilitates collaboration among users and provides opportunities for sharing resources and knowledge.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67725" y="3600179"/>
            <a:ext cx="475260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818"/>
                </a:solidFill>
                <a:latin typeface="Arimo Bold"/>
              </a:rPr>
              <a:t>Improved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818"/>
                </a:solidFill>
                <a:latin typeface="Arimo Bold"/>
              </a:rPr>
              <a:t>Efficiency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4307" y="5420818"/>
            <a:ext cx="5586092" cy="55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250">
                <a:solidFill>
                  <a:srgbClr val="191818"/>
                </a:solidFill>
                <a:latin typeface="Arial"/>
              </a:rPr>
              <a:t>Users can access library resources remotely, eliminating geographical barriers and expanding the reach of the library.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80602" y="3600179"/>
            <a:ext cx="475260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818"/>
                </a:solidFill>
                <a:latin typeface="Arimo Bold"/>
              </a:rPr>
              <a:t>Enhanced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818"/>
                </a:solidFill>
                <a:latin typeface="Arimo Bold"/>
              </a:rPr>
              <a:t>Collaboration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99961" y="3600234"/>
            <a:ext cx="475260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818"/>
                </a:solidFill>
                <a:latin typeface="Arimo Bold"/>
              </a:rPr>
              <a:t>Greater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818"/>
                </a:solidFill>
                <a:latin typeface="Arimo Bold"/>
              </a:rPr>
              <a:t>Accessibility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white surface with scratches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 descr="A black background with a black square  Description automatically generated with medium confidence"/>
          <p:cNvSpPr/>
          <p:nvPr/>
        </p:nvSpPr>
        <p:spPr>
          <a:xfrm rot="-5400000">
            <a:off x="13156746" y="2242999"/>
            <a:ext cx="10269884" cy="2064776"/>
          </a:xfrm>
          <a:custGeom>
            <a:avLst/>
            <a:gdLst/>
            <a:ahLst/>
            <a:cxnLst/>
            <a:rect l="l" t="t" r="r" b="b"/>
            <a:pathLst>
              <a:path w="10269884" h="2064776">
                <a:moveTo>
                  <a:pt x="0" y="0"/>
                </a:moveTo>
                <a:lnTo>
                  <a:pt x="10269884" y="0"/>
                </a:lnTo>
                <a:lnTo>
                  <a:pt x="10269884" y="2064776"/>
                </a:lnTo>
                <a:lnTo>
                  <a:pt x="0" y="2064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8692" b="-19869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3398" y="2791499"/>
            <a:ext cx="6652990" cy="3236454"/>
          </a:xfrm>
          <a:custGeom>
            <a:avLst/>
            <a:gdLst/>
            <a:ahLst/>
            <a:cxnLst/>
            <a:rect l="l" t="t" r="r" b="b"/>
            <a:pathLst>
              <a:path w="6652990" h="3236454">
                <a:moveTo>
                  <a:pt x="0" y="0"/>
                </a:moveTo>
                <a:lnTo>
                  <a:pt x="6652989" y="0"/>
                </a:lnTo>
                <a:lnTo>
                  <a:pt x="6652989" y="3236455"/>
                </a:lnTo>
                <a:lnTo>
                  <a:pt x="0" y="3236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78028" y="1502427"/>
            <a:ext cx="8751096" cy="7755873"/>
          </a:xfrm>
          <a:custGeom>
            <a:avLst/>
            <a:gdLst/>
            <a:ahLst/>
            <a:cxnLst/>
            <a:rect l="l" t="t" r="r" b="b"/>
            <a:pathLst>
              <a:path w="8751096" h="7755873">
                <a:moveTo>
                  <a:pt x="0" y="0"/>
                </a:moveTo>
                <a:lnTo>
                  <a:pt x="8751096" y="0"/>
                </a:lnTo>
                <a:lnTo>
                  <a:pt x="8751096" y="7755873"/>
                </a:lnTo>
                <a:lnTo>
                  <a:pt x="0" y="7755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3160" y="608143"/>
            <a:ext cx="16303570" cy="8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500">
                <a:solidFill>
                  <a:srgbClr val="3F3F3F"/>
                </a:solidFill>
                <a:latin typeface="Arimo Bold"/>
              </a:rPr>
              <a:t>Flowchart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2453" y="5961279"/>
            <a:ext cx="2834878" cy="53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3F3F3F"/>
                </a:solidFill>
                <a:latin typeface="Arapey Bold"/>
              </a:rPr>
              <a:t>Website prototype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white surface with scratches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60170" y="5405966"/>
            <a:ext cx="3585019" cy="4114800"/>
          </a:xfrm>
          <a:custGeom>
            <a:avLst/>
            <a:gdLst/>
            <a:ahLst/>
            <a:cxnLst/>
            <a:rect l="l" t="t" r="r" b="b"/>
            <a:pathLst>
              <a:path w="3585019" h="4114800">
                <a:moveTo>
                  <a:pt x="0" y="0"/>
                </a:moveTo>
                <a:lnTo>
                  <a:pt x="3585020" y="0"/>
                </a:lnTo>
                <a:lnTo>
                  <a:pt x="35850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-1523" r="-152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69132" y="846997"/>
            <a:ext cx="16557630" cy="8411303"/>
            <a:chOff x="0" y="0"/>
            <a:chExt cx="4360857" cy="22153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60857" cy="2215323"/>
            </a:xfrm>
            <a:custGeom>
              <a:avLst/>
              <a:gdLst/>
              <a:ahLst/>
              <a:cxnLst/>
              <a:rect l="l" t="t" r="r" b="b"/>
              <a:pathLst>
                <a:path w="4360857" h="2215323">
                  <a:moveTo>
                    <a:pt x="0" y="0"/>
                  </a:moveTo>
                  <a:lnTo>
                    <a:pt x="4360857" y="0"/>
                  </a:lnTo>
                  <a:lnTo>
                    <a:pt x="4360857" y="2215323"/>
                  </a:lnTo>
                  <a:lnTo>
                    <a:pt x="0" y="2215323"/>
                  </a:lnTo>
                  <a:close/>
                </a:path>
              </a:pathLst>
            </a:custGeom>
            <a:solidFill>
              <a:srgbClr val="FFFFFF">
                <a:alpha val="87843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60857" cy="2253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3159" y="971550"/>
            <a:ext cx="16289576" cy="171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500">
                <a:solidFill>
                  <a:srgbClr val="302019"/>
                </a:solidFill>
                <a:latin typeface="Arimo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4128" y="4353521"/>
            <a:ext cx="5211140" cy="55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250">
                <a:solidFill>
                  <a:srgbClr val="302019"/>
                </a:solidFill>
                <a:latin typeface="Arial"/>
              </a:rPr>
              <a:t>The implementation of the Online Library Management System heralds a transformative shift in the delivery of library services.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6450" y="3161370"/>
            <a:ext cx="5186898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02019"/>
                </a:solidFill>
                <a:latin typeface="Arimo Bold"/>
              </a:rPr>
              <a:t>Transforming Library Services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159" y="8052234"/>
            <a:ext cx="10974084" cy="55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250">
                <a:solidFill>
                  <a:srgbClr val="302019"/>
                </a:solidFill>
                <a:latin typeface="Arial"/>
              </a:rPr>
              <a:t>Embracing continued innovation and adaptation is vital for sustaining the relevance and impact of library services in the digital age.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3159" y="6964732"/>
            <a:ext cx="5186898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02019"/>
                </a:solidFill>
                <a:latin typeface="Arimo Bold"/>
              </a:rPr>
              <a:t>Continued Innovation and Adaptation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19704" y="4353521"/>
            <a:ext cx="5211140" cy="551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250">
                <a:solidFill>
                  <a:srgbClr val="302019"/>
                </a:solidFill>
                <a:latin typeface="Arial"/>
              </a:rPr>
              <a:t>Empowering users and institutions with advanced digital capabilities contributes to the advancement of education and knowledge sharing.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19704" y="3161370"/>
            <a:ext cx="5186898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02019"/>
                </a:solidFill>
                <a:latin typeface="Arimo Bold"/>
              </a:rPr>
              <a:t>Empowering Users and Institutions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109025"/>
          </a:xfrm>
          <a:custGeom>
            <a:avLst/>
            <a:gdLst/>
            <a:ahLst/>
            <a:cxnLst/>
            <a:rect l="l" t="t" r="r" b="b"/>
            <a:pathLst>
              <a:path w="18288000" h="10109025">
                <a:moveTo>
                  <a:pt x="0" y="0"/>
                </a:moveTo>
                <a:lnTo>
                  <a:pt x="18288000" y="0"/>
                </a:lnTo>
                <a:lnTo>
                  <a:pt x="18288000" y="10109025"/>
                </a:lnTo>
                <a:lnTo>
                  <a:pt x="0" y="10109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t="-57231" b="-2367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02895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68896" y="4076700"/>
            <a:ext cx="635020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302019"/>
                </a:solidFill>
                <a:latin typeface="Cooper B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white surface with scratches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03163" y="608143"/>
            <a:ext cx="16303569" cy="89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500">
                <a:solidFill>
                  <a:srgbClr val="3F3F3F"/>
                </a:solidFill>
                <a:latin typeface="Arimo Bold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0648214" y="2881887"/>
            <a:ext cx="1471437" cy="2817156"/>
          </a:xfrm>
          <a:custGeom>
            <a:avLst/>
            <a:gdLst/>
            <a:ahLst/>
            <a:cxnLst/>
            <a:rect l="l" t="t" r="r" b="b"/>
            <a:pathLst>
              <a:path w="1471437" h="2817156">
                <a:moveTo>
                  <a:pt x="0" y="0"/>
                </a:moveTo>
                <a:lnTo>
                  <a:pt x="1471436" y="0"/>
                </a:lnTo>
                <a:lnTo>
                  <a:pt x="1471436" y="2817156"/>
                </a:lnTo>
                <a:lnTo>
                  <a:pt x="0" y="281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60431" y="5585080"/>
            <a:ext cx="1471437" cy="2817156"/>
          </a:xfrm>
          <a:custGeom>
            <a:avLst/>
            <a:gdLst/>
            <a:ahLst/>
            <a:cxnLst/>
            <a:rect l="l" t="t" r="r" b="b"/>
            <a:pathLst>
              <a:path w="1471437" h="2817156">
                <a:moveTo>
                  <a:pt x="0" y="0"/>
                </a:moveTo>
                <a:lnTo>
                  <a:pt x="1471437" y="0"/>
                </a:lnTo>
                <a:lnTo>
                  <a:pt x="1471437" y="2817156"/>
                </a:lnTo>
                <a:lnTo>
                  <a:pt x="0" y="2817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 descr="A tablet with a stack of books  Description automatically generated"/>
          <p:cNvSpPr/>
          <p:nvPr/>
        </p:nvSpPr>
        <p:spPr>
          <a:xfrm>
            <a:off x="10847070" y="2469833"/>
            <a:ext cx="6185535" cy="6352223"/>
          </a:xfrm>
          <a:custGeom>
            <a:avLst/>
            <a:gdLst/>
            <a:ahLst/>
            <a:cxnLst/>
            <a:rect l="l" t="t" r="r" b="b"/>
            <a:pathLst>
              <a:path w="6185535" h="6352223">
                <a:moveTo>
                  <a:pt x="0" y="0"/>
                </a:moveTo>
                <a:lnTo>
                  <a:pt x="6185535" y="0"/>
                </a:lnTo>
                <a:lnTo>
                  <a:pt x="6185535" y="6352222"/>
                </a:lnTo>
                <a:lnTo>
                  <a:pt x="0" y="63522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47" r="-134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416" y="3234186"/>
            <a:ext cx="9994921" cy="451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53" lvl="1" indent="-280677" algn="l">
              <a:lnSpc>
                <a:spcPts val="449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ld Standard"/>
              </a:rPr>
              <a:t>A library management system, or LMS, is software that helps libraries with all the tasks they need to run efficiently. </a:t>
            </a:r>
          </a:p>
          <a:p>
            <a:pPr marL="561353" lvl="1" indent="-280677" algn="l">
              <a:lnSpc>
                <a:spcPts val="449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ld Standard"/>
              </a:rPr>
              <a:t>LMS is designed to manage the administration, catalogue, acquisition and circulation of library materials. </a:t>
            </a:r>
          </a:p>
          <a:p>
            <a:pPr marL="561353" lvl="1" indent="-280677" algn="l">
              <a:lnSpc>
                <a:spcPts val="449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ld Standard"/>
              </a:rPr>
              <a:t>They are used in libraries at all levels of size and scale. </a:t>
            </a:r>
          </a:p>
          <a:p>
            <a:pPr marL="561353" lvl="1" indent="-280677" algn="l">
              <a:lnSpc>
                <a:spcPts val="449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ld Standard"/>
              </a:rPr>
              <a:t>It helps in resource sharing with other libraries, accessibility for remote users and more efficient workflow management among others.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38454" y="352241"/>
            <a:ext cx="9966395" cy="9582518"/>
          </a:xfrm>
          <a:custGeom>
            <a:avLst/>
            <a:gdLst/>
            <a:ahLst/>
            <a:cxnLst/>
            <a:rect l="l" t="t" r="r" b="b"/>
            <a:pathLst>
              <a:path w="9966395" h="9582518">
                <a:moveTo>
                  <a:pt x="0" y="0"/>
                </a:moveTo>
                <a:lnTo>
                  <a:pt x="9966394" y="0"/>
                </a:lnTo>
                <a:lnTo>
                  <a:pt x="9966394" y="9582518"/>
                </a:lnTo>
                <a:lnTo>
                  <a:pt x="0" y="9582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00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997862"/>
            <a:ext cx="6090510" cy="105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9"/>
              </a:lnSpc>
            </a:pPr>
            <a:r>
              <a:rPr lang="en-US" sz="6714">
                <a:solidFill>
                  <a:srgbClr val="191818"/>
                </a:solidFill>
                <a:latin typeface="Copperplate Gothic 32 AB"/>
              </a:rPr>
              <a:t>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726" y="4810125"/>
            <a:ext cx="6090510" cy="216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4"/>
              </a:lnSpc>
            </a:pPr>
            <a:r>
              <a:rPr lang="en-US" sz="5014">
                <a:solidFill>
                  <a:srgbClr val="191818"/>
                </a:solidFill>
                <a:latin typeface="Copperplate Gothic 32 AB"/>
              </a:rPr>
              <a:t>OF</a:t>
            </a:r>
          </a:p>
          <a:p>
            <a:pPr algn="ctr">
              <a:lnSpc>
                <a:spcPts val="8424"/>
              </a:lnSpc>
            </a:pPr>
            <a:r>
              <a:rPr lang="en-US" sz="5014">
                <a:solidFill>
                  <a:srgbClr val="191818"/>
                </a:solidFill>
                <a:latin typeface="Copperplate Gothic 32 AB"/>
              </a:rPr>
              <a:t>THE SYSTEM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2" y="6471776"/>
            <a:ext cx="7024508" cy="22244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8663" y="6154166"/>
            <a:ext cx="4034254" cy="3300753"/>
          </a:xfrm>
          <a:custGeom>
            <a:avLst/>
            <a:gdLst/>
            <a:ahLst/>
            <a:cxnLst/>
            <a:rect l="l" t="t" r="r" b="b"/>
            <a:pathLst>
              <a:path w="4034254" h="3300753">
                <a:moveTo>
                  <a:pt x="0" y="0"/>
                </a:moveTo>
                <a:lnTo>
                  <a:pt x="4034254" y="0"/>
                </a:lnTo>
                <a:lnTo>
                  <a:pt x="4034254" y="3300753"/>
                </a:lnTo>
                <a:lnTo>
                  <a:pt x="0" y="3300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70101" y="1887986"/>
            <a:ext cx="7589199" cy="6800108"/>
          </a:xfrm>
          <a:custGeom>
            <a:avLst/>
            <a:gdLst/>
            <a:ahLst/>
            <a:cxnLst/>
            <a:rect l="l" t="t" r="r" b="b"/>
            <a:pathLst>
              <a:path w="7589199" h="6800108">
                <a:moveTo>
                  <a:pt x="0" y="0"/>
                </a:moveTo>
                <a:lnTo>
                  <a:pt x="7589199" y="0"/>
                </a:lnTo>
                <a:lnTo>
                  <a:pt x="7589199" y="6800108"/>
                </a:lnTo>
                <a:lnTo>
                  <a:pt x="0" y="6800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9664217" cy="168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6523">
                <a:solidFill>
                  <a:srgbClr val="000000"/>
                </a:solidFill>
                <a:latin typeface="Forum"/>
              </a:rPr>
              <a:t>SRS for Library Management System​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62653"/>
            <a:ext cx="8284236" cy="542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4" lvl="1" indent="-259077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 Bold"/>
              </a:rPr>
              <a:t>The Library Management System (LMS) aims to automate the management of library operations such as book cataloging, inventory management, user registration, book lending, and return processes. 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Canva Sans Bold"/>
            </a:endParaRPr>
          </a:p>
          <a:p>
            <a:pPr marL="518154" lvl="1" indent="-259077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 Bold"/>
              </a:rPr>
              <a:t>The system will facilitate efficient handling of library resources and improve user experience for patrons and library staff.  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000000"/>
              </a:solidFill>
              <a:latin typeface="Canva Sans Bold"/>
            </a:endParaRPr>
          </a:p>
          <a:p>
            <a:pPr marL="518154" lvl="1" indent="-259077" algn="l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 Bold"/>
              </a:rPr>
              <a:t>It will integrate with existing systems through standard APIs and provide a user-friendly interface for both patrons and library staff.</a:t>
            </a:r>
          </a:p>
        </p:txBody>
      </p:sp>
      <p:sp>
        <p:nvSpPr>
          <p:cNvPr id="6" name="Freeform 6"/>
          <p:cNvSpPr/>
          <p:nvPr/>
        </p:nvSpPr>
        <p:spPr>
          <a:xfrm rot="-6165250">
            <a:off x="10198853" y="8854976"/>
            <a:ext cx="988127" cy="808467"/>
          </a:xfrm>
          <a:custGeom>
            <a:avLst/>
            <a:gdLst/>
            <a:ahLst/>
            <a:cxnLst/>
            <a:rect l="l" t="t" r="r" b="b"/>
            <a:pathLst>
              <a:path w="988127" h="808467">
                <a:moveTo>
                  <a:pt x="0" y="0"/>
                </a:moveTo>
                <a:lnTo>
                  <a:pt x="988127" y="0"/>
                </a:lnTo>
                <a:lnTo>
                  <a:pt x="988127" y="808467"/>
                </a:lnTo>
                <a:lnTo>
                  <a:pt x="0" y="808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32" r="-65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35902" y="3165000"/>
            <a:ext cx="12793281" cy="6093300"/>
          </a:xfrm>
          <a:custGeom>
            <a:avLst/>
            <a:gdLst/>
            <a:ahLst/>
            <a:cxnLst/>
            <a:rect l="l" t="t" r="r" b="b"/>
            <a:pathLst>
              <a:path w="12793281" h="6093300">
                <a:moveTo>
                  <a:pt x="0" y="0"/>
                </a:moveTo>
                <a:lnTo>
                  <a:pt x="12793281" y="0"/>
                </a:lnTo>
                <a:lnTo>
                  <a:pt x="12793281" y="6093300"/>
                </a:lnTo>
                <a:lnTo>
                  <a:pt x="0" y="6093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15807686" cy="168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6523">
                <a:solidFill>
                  <a:srgbClr val="000000"/>
                </a:solidFill>
                <a:latin typeface="Forum"/>
              </a:rPr>
              <a:t>System Architecture for Library Management System​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9445" y="-284223"/>
            <a:ext cx="13175915" cy="10571223"/>
          </a:xfrm>
          <a:custGeom>
            <a:avLst/>
            <a:gdLst/>
            <a:ahLst/>
            <a:cxnLst/>
            <a:rect l="l" t="t" r="r" b="b"/>
            <a:pathLst>
              <a:path w="13175915" h="10571223">
                <a:moveTo>
                  <a:pt x="0" y="0"/>
                </a:moveTo>
                <a:lnTo>
                  <a:pt x="13175915" y="0"/>
                </a:lnTo>
                <a:lnTo>
                  <a:pt x="13175915" y="10571223"/>
                </a:lnTo>
                <a:lnTo>
                  <a:pt x="0" y="10571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85" r="-133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2284" y="559468"/>
            <a:ext cx="5250905" cy="4114800"/>
          </a:xfrm>
          <a:custGeom>
            <a:avLst/>
            <a:gdLst/>
            <a:ahLst/>
            <a:cxnLst/>
            <a:rect l="l" t="t" r="r" b="b"/>
            <a:pathLst>
              <a:path w="5250905" h="4114800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9664217" cy="168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6523">
                <a:solidFill>
                  <a:srgbClr val="000000"/>
                </a:solidFill>
                <a:latin typeface="Forum"/>
              </a:rPr>
              <a:t>Hardware and Software Requirement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34078"/>
            <a:ext cx="8648998" cy="59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2"/>
              </a:lnSpc>
            </a:pPr>
            <a:r>
              <a:rPr lang="en-US" sz="3401">
                <a:solidFill>
                  <a:srgbClr val="000000"/>
                </a:solidFill>
                <a:latin typeface="Canva Sans Bold"/>
              </a:rPr>
              <a:t>Hardware interface:​</a:t>
            </a:r>
          </a:p>
          <a:p>
            <a:pPr marL="734412" lvl="1" indent="-367206" algn="l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000000"/>
                </a:solidFill>
                <a:latin typeface="Canva Sans Bold"/>
              </a:rPr>
              <a:t>Operating system : window​</a:t>
            </a:r>
          </a:p>
          <a:p>
            <a:pPr marL="734412" lvl="1" indent="-367206" algn="l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000000"/>
                </a:solidFill>
                <a:latin typeface="Canva Sans Bold"/>
              </a:rPr>
              <a:t>Hard disk :40 GB​</a:t>
            </a:r>
          </a:p>
          <a:p>
            <a:pPr marL="734412" lvl="1" indent="-367206" algn="l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000000"/>
                </a:solidFill>
                <a:latin typeface="Canva Sans Bold"/>
              </a:rPr>
              <a:t>RAM : 256 MB​</a:t>
            </a:r>
          </a:p>
          <a:p>
            <a:pPr marL="734412" lvl="1" indent="-367206" algn="l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000000"/>
                </a:solidFill>
                <a:latin typeface="Canva Sans Bold"/>
              </a:rPr>
              <a:t>Processor : Pentium(R)Dual-core CPU​</a:t>
            </a:r>
          </a:p>
          <a:p>
            <a:pPr algn="l">
              <a:lnSpc>
                <a:spcPts val="4762"/>
              </a:lnSpc>
            </a:pPr>
            <a:r>
              <a:rPr lang="en-US" sz="3401">
                <a:solidFill>
                  <a:srgbClr val="000000"/>
                </a:solidFill>
                <a:latin typeface="Canva Sans Bold"/>
              </a:rPr>
              <a:t>Software interface :​</a:t>
            </a:r>
          </a:p>
          <a:p>
            <a:pPr marL="734412" lvl="1" indent="-367206" algn="l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000000"/>
                </a:solidFill>
                <a:latin typeface="Canva Sans Bold"/>
              </a:rPr>
              <a:t> Java language​</a:t>
            </a:r>
          </a:p>
          <a:p>
            <a:pPr marL="734412" lvl="1" indent="-367206" algn="l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000000"/>
                </a:solidFill>
                <a:latin typeface="Canva Sans Bold"/>
              </a:rPr>
              <a:t>Net beans IDE 7.0.1​</a:t>
            </a:r>
          </a:p>
          <a:p>
            <a:pPr marL="734412" lvl="1" indent="-367206" algn="l">
              <a:lnSpc>
                <a:spcPts val="4762"/>
              </a:lnSpc>
              <a:buFont typeface="Arial"/>
              <a:buChar char="•"/>
            </a:pPr>
            <a:r>
              <a:rPr lang="en-US" sz="3401">
                <a:solidFill>
                  <a:srgbClr val="000000"/>
                </a:solidFill>
                <a:latin typeface="Canva Sans Bold"/>
              </a:rPr>
              <a:t>MS SQL server 2005​​</a:t>
            </a:r>
          </a:p>
          <a:p>
            <a:pPr algn="l">
              <a:lnSpc>
                <a:spcPts val="4762"/>
              </a:lnSpc>
            </a:pPr>
            <a:endParaRPr lang="en-US" sz="3401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0644" y="7740065"/>
            <a:ext cx="6826560" cy="6641208"/>
            <a:chOff x="0" y="0"/>
            <a:chExt cx="9102080" cy="885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54944" cy="8854944"/>
            </a:xfrm>
            <a:custGeom>
              <a:avLst/>
              <a:gdLst/>
              <a:ahLst/>
              <a:cxnLst/>
              <a:rect l="l" t="t" r="r" b="b"/>
              <a:pathLst>
                <a:path w="8854944" h="8854944">
                  <a:moveTo>
                    <a:pt x="0" y="0"/>
                  </a:moveTo>
                  <a:lnTo>
                    <a:pt x="8854944" y="0"/>
                  </a:lnTo>
                  <a:lnTo>
                    <a:pt x="8854944" y="8854944"/>
                  </a:lnTo>
                  <a:lnTo>
                    <a:pt x="0" y="8854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2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02479" y="0"/>
              <a:ext cx="8799601" cy="8854944"/>
            </a:xfrm>
            <a:custGeom>
              <a:avLst/>
              <a:gdLst/>
              <a:ahLst/>
              <a:cxnLst/>
              <a:rect l="l" t="t" r="r" b="b"/>
              <a:pathLst>
                <a:path w="8799601" h="8854944">
                  <a:moveTo>
                    <a:pt x="0" y="0"/>
                  </a:moveTo>
                  <a:lnTo>
                    <a:pt x="8799601" y="0"/>
                  </a:lnTo>
                  <a:lnTo>
                    <a:pt x="8799601" y="8854944"/>
                  </a:lnTo>
                  <a:lnTo>
                    <a:pt x="0" y="8854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5440"/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783447" y="-5612508"/>
            <a:ext cx="6826560" cy="6641208"/>
            <a:chOff x="0" y="0"/>
            <a:chExt cx="9102080" cy="88549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54944" cy="8854944"/>
            </a:xfrm>
            <a:custGeom>
              <a:avLst/>
              <a:gdLst/>
              <a:ahLst/>
              <a:cxnLst/>
              <a:rect l="l" t="t" r="r" b="b"/>
              <a:pathLst>
                <a:path w="8854944" h="8854944">
                  <a:moveTo>
                    <a:pt x="0" y="0"/>
                  </a:moveTo>
                  <a:lnTo>
                    <a:pt x="8854944" y="0"/>
                  </a:lnTo>
                  <a:lnTo>
                    <a:pt x="8854944" y="8854944"/>
                  </a:lnTo>
                  <a:lnTo>
                    <a:pt x="0" y="8854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02479" y="0"/>
              <a:ext cx="8799601" cy="8854944"/>
            </a:xfrm>
            <a:custGeom>
              <a:avLst/>
              <a:gdLst/>
              <a:ahLst/>
              <a:cxnLst/>
              <a:rect l="l" t="t" r="r" b="b"/>
              <a:pathLst>
                <a:path w="8799601" h="8854944">
                  <a:moveTo>
                    <a:pt x="0" y="0"/>
                  </a:moveTo>
                  <a:lnTo>
                    <a:pt x="8799601" y="0"/>
                  </a:lnTo>
                  <a:lnTo>
                    <a:pt x="8799601" y="8854944"/>
                  </a:lnTo>
                  <a:lnTo>
                    <a:pt x="0" y="8854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8000"/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460916"/>
            <a:ext cx="6826560" cy="6641208"/>
            <a:chOff x="0" y="0"/>
            <a:chExt cx="9102080" cy="88549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54944" cy="8854944"/>
            </a:xfrm>
            <a:custGeom>
              <a:avLst/>
              <a:gdLst/>
              <a:ahLst/>
              <a:cxnLst/>
              <a:rect l="l" t="t" r="r" b="b"/>
              <a:pathLst>
                <a:path w="8854944" h="8854944">
                  <a:moveTo>
                    <a:pt x="0" y="0"/>
                  </a:moveTo>
                  <a:lnTo>
                    <a:pt x="8854944" y="0"/>
                  </a:lnTo>
                  <a:lnTo>
                    <a:pt x="8854944" y="8854944"/>
                  </a:lnTo>
                  <a:lnTo>
                    <a:pt x="0" y="8854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02479" y="0"/>
              <a:ext cx="8799601" cy="8854944"/>
            </a:xfrm>
            <a:custGeom>
              <a:avLst/>
              <a:gdLst/>
              <a:ahLst/>
              <a:cxnLst/>
              <a:rect l="l" t="t" r="r" b="b"/>
              <a:pathLst>
                <a:path w="8799601" h="8854944">
                  <a:moveTo>
                    <a:pt x="0" y="0"/>
                  </a:moveTo>
                  <a:lnTo>
                    <a:pt x="8799601" y="0"/>
                  </a:lnTo>
                  <a:lnTo>
                    <a:pt x="8799601" y="8854944"/>
                  </a:lnTo>
                  <a:lnTo>
                    <a:pt x="0" y="8854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8000"/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-489535"/>
            <a:ext cx="20938996" cy="10932676"/>
          </a:xfrm>
          <a:custGeom>
            <a:avLst/>
            <a:gdLst/>
            <a:ahLst/>
            <a:cxnLst/>
            <a:rect l="l" t="t" r="r" b="b"/>
            <a:pathLst>
              <a:path w="20938996" h="10932676">
                <a:moveTo>
                  <a:pt x="0" y="0"/>
                </a:moveTo>
                <a:lnTo>
                  <a:pt x="20938996" y="0"/>
                </a:lnTo>
                <a:lnTo>
                  <a:pt x="20938996" y="10932676"/>
                </a:lnTo>
                <a:lnTo>
                  <a:pt x="0" y="10932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939" r="-14106" b="-2293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1028700"/>
            <a:ext cx="16230600" cy="8667241"/>
            <a:chOff x="0" y="0"/>
            <a:chExt cx="4274726" cy="22827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2282730"/>
            </a:xfrm>
            <a:custGeom>
              <a:avLst/>
              <a:gdLst/>
              <a:ahLst/>
              <a:cxnLst/>
              <a:rect l="l" t="t" r="r" b="b"/>
              <a:pathLst>
                <a:path w="4274726" h="2282730">
                  <a:moveTo>
                    <a:pt x="0" y="0"/>
                  </a:moveTo>
                  <a:lnTo>
                    <a:pt x="4274726" y="0"/>
                  </a:lnTo>
                  <a:lnTo>
                    <a:pt x="4274726" y="2282730"/>
                  </a:lnTo>
                  <a:lnTo>
                    <a:pt x="0" y="2282730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74726" cy="2320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83447" y="2116907"/>
            <a:ext cx="12961059" cy="791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Arapey Bold"/>
              </a:rPr>
              <a:t>Login Module:​</a:t>
            </a:r>
          </a:p>
          <a:p>
            <a:pPr marL="608618" lvl="1" indent="-304309" algn="l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rapey"/>
              </a:rPr>
              <a:t>Input : Admin enters the Login Id and password.​</a:t>
            </a:r>
          </a:p>
          <a:p>
            <a:pPr marL="608618" lvl="1" indent="-304309" algn="l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rapey"/>
              </a:rPr>
              <a:t>Processing : Checks login Id and password is valid or not.​</a:t>
            </a:r>
          </a:p>
          <a:p>
            <a:pPr marL="608618" lvl="1" indent="-304309" algn="l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rapey"/>
              </a:rPr>
              <a:t>Output : Admin is directed to next page where he can add, delete or update the products.​</a:t>
            </a:r>
          </a:p>
          <a:p>
            <a:pPr algn="l">
              <a:lnSpc>
                <a:spcPts val="3946"/>
              </a:lnSpc>
            </a:pPr>
            <a:endParaRPr lang="en-US" sz="2818">
              <a:solidFill>
                <a:srgbClr val="000000"/>
              </a:solidFill>
              <a:latin typeface="Arapey"/>
            </a:endParaRPr>
          </a:p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Arapey Bold"/>
              </a:rPr>
              <a:t>Books:​</a:t>
            </a:r>
          </a:p>
          <a:p>
            <a:pPr marL="608618" lvl="1" indent="-304309" algn="l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rapey"/>
              </a:rPr>
              <a:t>Input : Book Details are entered.​</a:t>
            </a:r>
          </a:p>
          <a:p>
            <a:pPr marL="608618" lvl="1" indent="-304309" algn="l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rapey"/>
              </a:rPr>
              <a:t>Processing : The book details which we have entered will be stored.​</a:t>
            </a:r>
          </a:p>
          <a:p>
            <a:pPr marL="608618" lvl="1" indent="-304309" algn="l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rapey"/>
              </a:rPr>
              <a:t>Output : book details will be displayed when ever member will come for book request.</a:t>
            </a:r>
          </a:p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Arapey"/>
              </a:rPr>
              <a:t>​</a:t>
            </a:r>
          </a:p>
          <a:p>
            <a:pPr algn="l">
              <a:lnSpc>
                <a:spcPts val="3946"/>
              </a:lnSpc>
            </a:pPr>
            <a:r>
              <a:rPr lang="en-US" sz="2818">
                <a:solidFill>
                  <a:srgbClr val="000000"/>
                </a:solidFill>
                <a:latin typeface="Arapey Bold"/>
              </a:rPr>
              <a:t>Member Management:​</a:t>
            </a:r>
          </a:p>
          <a:p>
            <a:pPr marL="608618" lvl="1" indent="-304309" algn="l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rapey"/>
              </a:rPr>
              <a:t>Input: Admin Enters the details of the person who wants to be member in Library​</a:t>
            </a:r>
          </a:p>
          <a:p>
            <a:pPr marL="608618" lvl="1" indent="-304309" algn="l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rapey"/>
              </a:rPr>
              <a:t>Processing: Member details will be stored.​</a:t>
            </a:r>
          </a:p>
          <a:p>
            <a:pPr marL="608618" lvl="1" indent="-304309" algn="l">
              <a:lnSpc>
                <a:spcPts val="3946"/>
              </a:lnSpc>
              <a:buFont typeface="Arial"/>
              <a:buChar char="•"/>
            </a:pPr>
            <a:r>
              <a:rPr lang="en-US" sz="2818">
                <a:solidFill>
                  <a:srgbClr val="000000"/>
                </a:solidFill>
                <a:latin typeface="Arapey"/>
              </a:rPr>
              <a:t>Output: Membership is issued.​​</a:t>
            </a:r>
          </a:p>
          <a:p>
            <a:pPr algn="l">
              <a:lnSpc>
                <a:spcPts val="3946"/>
              </a:lnSpc>
            </a:pPr>
            <a:endParaRPr lang="en-US" sz="2818">
              <a:solidFill>
                <a:srgbClr val="000000"/>
              </a:solidFill>
              <a:latin typeface="Arape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1085850"/>
            <a:ext cx="1219400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000000"/>
                </a:solidFill>
                <a:latin typeface="Cooper BT Light"/>
              </a:rPr>
              <a:t>FUNCTIONAL REQUIREMENTS​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394" b="-333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23474" y="3462087"/>
            <a:ext cx="4775691" cy="2057400"/>
            <a:chOff x="0" y="0"/>
            <a:chExt cx="1257795" cy="5418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7795" cy="541867"/>
            </a:xfrm>
            <a:custGeom>
              <a:avLst/>
              <a:gdLst/>
              <a:ahLst/>
              <a:cxnLst/>
              <a:rect l="l" t="t" r="r" b="b"/>
              <a:pathLst>
                <a:path w="1257795" h="541867">
                  <a:moveTo>
                    <a:pt x="0" y="0"/>
                  </a:moveTo>
                  <a:lnTo>
                    <a:pt x="1257795" y="0"/>
                  </a:lnTo>
                  <a:lnTo>
                    <a:pt x="1257795" y="541867"/>
                  </a:lnTo>
                  <a:lnTo>
                    <a:pt x="0" y="5418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7795" cy="5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521116" y="660920"/>
            <a:ext cx="11335755" cy="8965160"/>
          </a:xfrm>
          <a:custGeom>
            <a:avLst/>
            <a:gdLst/>
            <a:ahLst/>
            <a:cxnLst/>
            <a:rect l="l" t="t" r="r" b="b"/>
            <a:pathLst>
              <a:path w="11335755" h="8965160">
                <a:moveTo>
                  <a:pt x="0" y="0"/>
                </a:moveTo>
                <a:lnTo>
                  <a:pt x="11335755" y="0"/>
                </a:lnTo>
                <a:lnTo>
                  <a:pt x="11335755" y="8965160"/>
                </a:lnTo>
                <a:lnTo>
                  <a:pt x="0" y="8965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52562"/>
            <a:ext cx="549241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spc="432">
                <a:solidFill>
                  <a:srgbClr val="000000"/>
                </a:solidFill>
                <a:latin typeface="Glacial Indifference Bold"/>
              </a:rPr>
              <a:t>USE CASE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394" b="-333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23474" y="3462087"/>
            <a:ext cx="4775691" cy="2057400"/>
            <a:chOff x="0" y="0"/>
            <a:chExt cx="1257795" cy="5418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7795" cy="541867"/>
            </a:xfrm>
            <a:custGeom>
              <a:avLst/>
              <a:gdLst/>
              <a:ahLst/>
              <a:cxnLst/>
              <a:rect l="l" t="t" r="r" b="b"/>
              <a:pathLst>
                <a:path w="1257795" h="541867">
                  <a:moveTo>
                    <a:pt x="0" y="0"/>
                  </a:moveTo>
                  <a:lnTo>
                    <a:pt x="1257795" y="0"/>
                  </a:lnTo>
                  <a:lnTo>
                    <a:pt x="1257795" y="541867"/>
                  </a:lnTo>
                  <a:lnTo>
                    <a:pt x="0" y="5418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7795" cy="5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26739" y="1028700"/>
            <a:ext cx="8832561" cy="8229600"/>
          </a:xfrm>
          <a:custGeom>
            <a:avLst/>
            <a:gdLst/>
            <a:ahLst/>
            <a:cxnLst/>
            <a:rect l="l" t="t" r="r" b="b"/>
            <a:pathLst>
              <a:path w="8832561" h="8229600">
                <a:moveTo>
                  <a:pt x="0" y="0"/>
                </a:moveTo>
                <a:lnTo>
                  <a:pt x="8832561" y="0"/>
                </a:lnTo>
                <a:lnTo>
                  <a:pt x="88325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52562"/>
            <a:ext cx="549241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spc="432">
                <a:solidFill>
                  <a:srgbClr val="000000"/>
                </a:solidFill>
                <a:latin typeface="Glacial Indifference Bold"/>
              </a:rPr>
              <a:t>UML CLASS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Custom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League Spartan</vt:lpstr>
      <vt:lpstr>Arial Bold</vt:lpstr>
      <vt:lpstr>Calibri</vt:lpstr>
      <vt:lpstr>Old Standard</vt:lpstr>
      <vt:lpstr>Arimo Bold</vt:lpstr>
      <vt:lpstr>Forum</vt:lpstr>
      <vt:lpstr>Copperplate Gothic 32 AB</vt:lpstr>
      <vt:lpstr>Cooper BT</vt:lpstr>
      <vt:lpstr>Cooper BT Light</vt:lpstr>
      <vt:lpstr>Canva Sans Bold</vt:lpstr>
      <vt:lpstr>Glacial Indifference Bold</vt:lpstr>
      <vt:lpstr>Arial</vt:lpstr>
      <vt:lpstr>Arapey</vt:lpstr>
      <vt:lpstr>Arapey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olms</dc:title>
  <cp:lastModifiedBy>HP</cp:lastModifiedBy>
  <cp:revision>2</cp:revision>
  <dcterms:created xsi:type="dcterms:W3CDTF">2006-08-16T00:00:00Z</dcterms:created>
  <dcterms:modified xsi:type="dcterms:W3CDTF">2024-05-29T11:40:30Z</dcterms:modified>
  <dc:identifier>DAF7KQ7miGk</dc:identifier>
</cp:coreProperties>
</file>